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5"/>
  </p:notesMasterIdLst>
  <p:sldIdLst>
    <p:sldId id="256" r:id="rId2"/>
    <p:sldId id="1661" r:id="rId3"/>
    <p:sldId id="16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5AF61"/>
    <a:srgbClr val="F6B976"/>
    <a:srgbClr val="F08D22"/>
    <a:srgbClr val="FDDBA9"/>
    <a:srgbClr val="99D6CB"/>
    <a:srgbClr val="5ABAA7"/>
    <a:srgbClr val="1A967C"/>
    <a:srgbClr val="3AA7DD"/>
    <a:srgbClr val="267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6" autoAdjust="0"/>
    <p:restoredTop sz="86303" autoAdjust="0"/>
  </p:normalViewPr>
  <p:slideViewPr>
    <p:cSldViewPr snapToGrid="0">
      <p:cViewPr varScale="1">
        <p:scale>
          <a:sx n="147" d="100"/>
          <a:sy n="147" d="100"/>
        </p:scale>
        <p:origin x="616"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60B77-A1B4-4675-9C30-DCDEB58DCF92}" type="datetimeFigureOut">
              <a:rPr lang="en-US" smtClean="0"/>
              <a:t>3/19/2025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1D7BB-0CEB-48A6-9E5F-3B1F50F1B96A}" type="slidenum">
              <a:rPr lang="en-US" smtClean="0"/>
              <a:t>‹#›</a:t>
            </a:fld>
            <a:endParaRPr lang="en-US"/>
          </a:p>
        </p:txBody>
      </p:sp>
    </p:spTree>
    <p:extLst>
      <p:ext uri="{BB962C8B-B14F-4D97-AF65-F5344CB8AC3E}">
        <p14:creationId xmlns:p14="http://schemas.microsoft.com/office/powerpoint/2010/main" val="468427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3</a:t>
            </a:fld>
            <a:endParaRPr lang="en-US"/>
          </a:p>
        </p:txBody>
      </p:sp>
    </p:spTree>
    <p:extLst>
      <p:ext uri="{BB962C8B-B14F-4D97-AF65-F5344CB8AC3E}">
        <p14:creationId xmlns:p14="http://schemas.microsoft.com/office/powerpoint/2010/main" val="418652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a:xfrm>
            <a:off x="831849" y="1709738"/>
            <a:ext cx="11259631" cy="2852737"/>
          </a:xfrm>
        </p:spPr>
        <p:txBody>
          <a:bodyPr/>
          <a:lstStyle/>
          <a:p>
            <a:r>
              <a:rPr lang="en-US" dirty="0"/>
              <a:t>Configuration Management Game</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Supplier bag Bill </a:t>
            </a:r>
            <a:r>
              <a:rPr lang="en-US">
                <a:solidFill>
                  <a:schemeClr val="bg1">
                    <a:lumMod val="50000"/>
                  </a:schemeClr>
                </a:solidFill>
              </a:rPr>
              <a:t>of Material – Rev 2</a:t>
            </a:r>
            <a:endParaRPr lang="en-US" dirty="0">
              <a:solidFill>
                <a:schemeClr val="bg1">
                  <a:lumMod val="50000"/>
                </a:schemeClr>
              </a:solidFill>
            </a:endParaRPr>
          </a:p>
          <a:p>
            <a:r>
              <a:rPr lang="en-US" sz="1600" dirty="0">
                <a:solidFill>
                  <a:schemeClr val="bg1">
                    <a:lumMod val="50000"/>
                  </a:schemeClr>
                </a:solidFill>
              </a:rPr>
              <a:t>by Martijn Dullaart</a:t>
            </a:r>
          </a:p>
          <a:p>
            <a:pPr algn="r"/>
            <a:r>
              <a:rPr lang="en-US" sz="1600" dirty="0">
                <a:solidFill>
                  <a:schemeClr val="bg1">
                    <a:lumMod val="50000"/>
                  </a:schemeClr>
                </a:solidFill>
              </a:rPr>
              <a:t>Based on the CM Effectivity Game from </a:t>
            </a:r>
            <a:r>
              <a:rPr lang="en-US" sz="1600" dirty="0">
                <a:solidFill>
                  <a:schemeClr val="accent2"/>
                </a:solidFill>
              </a:rPr>
              <a:t>ASML</a:t>
            </a:r>
            <a:br>
              <a:rPr lang="en-US" sz="1600" dirty="0">
                <a:solidFill>
                  <a:schemeClr val="accent2"/>
                </a:solidFill>
              </a:rPr>
            </a:br>
            <a:r>
              <a:rPr lang="en-US" sz="1400" dirty="0">
                <a:solidFill>
                  <a:schemeClr val="bg1">
                    <a:lumMod val="50000"/>
                  </a:schemeClr>
                </a:solidFill>
              </a:rPr>
              <a:t>Original creator: </a:t>
            </a:r>
            <a:r>
              <a:rPr lang="en-US" sz="1400" dirty="0">
                <a:solidFill>
                  <a:schemeClr val="accent2"/>
                </a:solidFill>
              </a:rPr>
              <a:t>Arnaud Hubaux</a:t>
            </a:r>
            <a:br>
              <a:rPr lang="en-US" sz="1400" dirty="0">
                <a:solidFill>
                  <a:schemeClr val="accent2"/>
                </a:solidFill>
              </a:rPr>
            </a:br>
            <a:r>
              <a:rPr lang="en-US" sz="1400" dirty="0">
                <a:solidFill>
                  <a:schemeClr val="accent3"/>
                </a:solidFill>
              </a:rPr>
              <a:t>Co-creators: </a:t>
            </a:r>
            <a:r>
              <a:rPr lang="en-US" sz="1400" dirty="0">
                <a:solidFill>
                  <a:schemeClr val="accent2"/>
                </a:solidFill>
              </a:rPr>
              <a:t>Pauline </a:t>
            </a:r>
            <a:r>
              <a:rPr lang="en-US" sz="1400" dirty="0" err="1">
                <a:solidFill>
                  <a:schemeClr val="accent2"/>
                </a:solidFill>
              </a:rPr>
              <a:t>Francken</a:t>
            </a:r>
            <a:r>
              <a:rPr lang="en-US" sz="1400" dirty="0">
                <a:solidFill>
                  <a:schemeClr val="accent2"/>
                </a:solidFill>
              </a:rPr>
              <a:t>, Willem-Jan Span &amp; Martijn Dullaart</a:t>
            </a:r>
            <a:r>
              <a:rPr lang="en-US" sz="1400" dirty="0">
                <a:solidFill>
                  <a:schemeClr val="bg1">
                    <a:lumMod val="50000"/>
                  </a:schemeClr>
                </a:solidFill>
              </a:rPr>
              <a:t> </a:t>
            </a:r>
          </a:p>
        </p:txBody>
      </p:sp>
      <p:sp>
        <p:nvSpPr>
          <p:cNvPr id="4" name="TextBox 3">
            <a:extLst>
              <a:ext uri="{FF2B5EF4-FFF2-40B4-BE49-F238E27FC236}">
                <a16:creationId xmlns:a16="http://schemas.microsoft.com/office/drawing/2014/main" id="{8921D4B2-1FCB-418F-AD22-26B2C4E74AA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2</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527124489"/>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A1A50A2-E6F3-4B43-9BBD-8C2ABF3073C4}"/>
              </a:ext>
            </a:extLst>
          </p:cNvPr>
          <p:cNvSpPr>
            <a:spLocks noGrp="1"/>
          </p:cNvSpPr>
          <p:nvPr>
            <p:ph type="body" sz="quarter" idx="10"/>
          </p:nvPr>
        </p:nvSpPr>
        <p:spPr/>
        <p:txBody>
          <a:bodyPr/>
          <a:lstStyle/>
          <a:p>
            <a:r>
              <a:rPr lang="en-US" dirty="0"/>
              <a:t>Bill of Material Supplier Bag</a:t>
            </a:r>
          </a:p>
        </p:txBody>
      </p:sp>
      <p:sp>
        <p:nvSpPr>
          <p:cNvPr id="3" name="Text Placeholder 2">
            <a:extLst>
              <a:ext uri="{FF2B5EF4-FFF2-40B4-BE49-F238E27FC236}">
                <a16:creationId xmlns:a16="http://schemas.microsoft.com/office/drawing/2014/main" id="{140D3BCE-46B0-4B8C-B223-6F9DE2DF6CCC}"/>
              </a:ext>
            </a:extLst>
          </p:cNvPr>
          <p:cNvSpPr>
            <a:spLocks noGrp="1"/>
          </p:cNvSpPr>
          <p:nvPr>
            <p:ph type="body" sz="quarter" idx="11"/>
          </p:nvPr>
        </p:nvSpPr>
        <p:spPr>
          <a:xfrm>
            <a:off x="778936" y="1074397"/>
            <a:ext cx="10604499" cy="188459"/>
          </a:xfrm>
        </p:spPr>
        <p:txBody>
          <a:bodyPr/>
          <a:lstStyle/>
          <a:p>
            <a:r>
              <a:rPr lang="en-US" dirty="0"/>
              <a:t>Contents of the Bag need by the supplier during the game</a:t>
            </a:r>
          </a:p>
        </p:txBody>
      </p:sp>
      <p:pic>
        <p:nvPicPr>
          <p:cNvPr id="6" name="Picture 5">
            <a:extLst>
              <a:ext uri="{FF2B5EF4-FFF2-40B4-BE49-F238E27FC236}">
                <a16:creationId xmlns:a16="http://schemas.microsoft.com/office/drawing/2014/main" id="{CBC91D5F-1BF8-41D1-9A4E-5EB4F300D399}"/>
              </a:ext>
            </a:extLst>
          </p:cNvPr>
          <p:cNvPicPr>
            <a:picLocks noChangeAspect="1"/>
          </p:cNvPicPr>
          <p:nvPr/>
        </p:nvPicPr>
        <p:blipFill>
          <a:blip r:embed="rId3"/>
          <a:stretch>
            <a:fillRect/>
          </a:stretch>
        </p:blipFill>
        <p:spPr>
          <a:xfrm>
            <a:off x="696790" y="1592422"/>
            <a:ext cx="746846" cy="1034424"/>
          </a:xfrm>
          <a:prstGeom prst="rect">
            <a:avLst/>
          </a:prstGeom>
        </p:spPr>
      </p:pic>
      <p:pic>
        <p:nvPicPr>
          <p:cNvPr id="7" name="Picture 6">
            <a:extLst>
              <a:ext uri="{FF2B5EF4-FFF2-40B4-BE49-F238E27FC236}">
                <a16:creationId xmlns:a16="http://schemas.microsoft.com/office/drawing/2014/main" id="{EE7BB310-8D94-4B25-A3F7-FAF4E36CDFE3}"/>
              </a:ext>
            </a:extLst>
          </p:cNvPr>
          <p:cNvPicPr>
            <a:picLocks noChangeAspect="1"/>
          </p:cNvPicPr>
          <p:nvPr/>
        </p:nvPicPr>
        <p:blipFill>
          <a:blip r:embed="rId4"/>
          <a:stretch>
            <a:fillRect/>
          </a:stretch>
        </p:blipFill>
        <p:spPr>
          <a:xfrm>
            <a:off x="726716" y="2739656"/>
            <a:ext cx="694136" cy="846508"/>
          </a:xfrm>
          <a:prstGeom prst="rect">
            <a:avLst/>
          </a:prstGeom>
        </p:spPr>
      </p:pic>
      <p:pic>
        <p:nvPicPr>
          <p:cNvPr id="9" name="Picture 8">
            <a:extLst>
              <a:ext uri="{FF2B5EF4-FFF2-40B4-BE49-F238E27FC236}">
                <a16:creationId xmlns:a16="http://schemas.microsoft.com/office/drawing/2014/main" id="{F0901E4E-968B-4AD5-BCF9-0C45104E3314}"/>
              </a:ext>
            </a:extLst>
          </p:cNvPr>
          <p:cNvPicPr>
            <a:picLocks noChangeAspect="1"/>
          </p:cNvPicPr>
          <p:nvPr/>
        </p:nvPicPr>
        <p:blipFill>
          <a:blip r:embed="rId5"/>
          <a:stretch>
            <a:fillRect/>
          </a:stretch>
        </p:blipFill>
        <p:spPr>
          <a:xfrm>
            <a:off x="696791" y="3767138"/>
            <a:ext cx="903358" cy="2723359"/>
          </a:xfrm>
          <a:prstGeom prst="rect">
            <a:avLst/>
          </a:prstGeom>
        </p:spPr>
      </p:pic>
      <p:pic>
        <p:nvPicPr>
          <p:cNvPr id="10" name="Picture 9">
            <a:extLst>
              <a:ext uri="{FF2B5EF4-FFF2-40B4-BE49-F238E27FC236}">
                <a16:creationId xmlns:a16="http://schemas.microsoft.com/office/drawing/2014/main" id="{7BCFBD94-EFBE-4640-A9FB-E33145518B4C}"/>
              </a:ext>
            </a:extLst>
          </p:cNvPr>
          <p:cNvPicPr>
            <a:picLocks noChangeAspect="1"/>
          </p:cNvPicPr>
          <p:nvPr/>
        </p:nvPicPr>
        <p:blipFill>
          <a:blip r:embed="rId6"/>
          <a:stretch>
            <a:fillRect/>
          </a:stretch>
        </p:blipFill>
        <p:spPr>
          <a:xfrm>
            <a:off x="1658663" y="1637714"/>
            <a:ext cx="1151778" cy="1888577"/>
          </a:xfrm>
          <a:prstGeom prst="rect">
            <a:avLst/>
          </a:prstGeom>
        </p:spPr>
      </p:pic>
      <p:pic>
        <p:nvPicPr>
          <p:cNvPr id="11" name="Picture 10">
            <a:extLst>
              <a:ext uri="{FF2B5EF4-FFF2-40B4-BE49-F238E27FC236}">
                <a16:creationId xmlns:a16="http://schemas.microsoft.com/office/drawing/2014/main" id="{DB563A53-6472-44FD-91AA-F0C3644878DB}"/>
              </a:ext>
            </a:extLst>
          </p:cNvPr>
          <p:cNvPicPr>
            <a:picLocks noChangeAspect="1"/>
          </p:cNvPicPr>
          <p:nvPr/>
        </p:nvPicPr>
        <p:blipFill>
          <a:blip r:embed="rId7"/>
          <a:stretch>
            <a:fillRect/>
          </a:stretch>
        </p:blipFill>
        <p:spPr>
          <a:xfrm>
            <a:off x="1715474" y="3586164"/>
            <a:ext cx="1240316" cy="2755242"/>
          </a:xfrm>
          <a:prstGeom prst="rect">
            <a:avLst/>
          </a:prstGeom>
        </p:spPr>
      </p:pic>
      <p:pic>
        <p:nvPicPr>
          <p:cNvPr id="12" name="Picture 11">
            <a:extLst>
              <a:ext uri="{FF2B5EF4-FFF2-40B4-BE49-F238E27FC236}">
                <a16:creationId xmlns:a16="http://schemas.microsoft.com/office/drawing/2014/main" id="{006EBCD0-C490-48E1-9B84-DF99E9D6BC3C}"/>
              </a:ext>
            </a:extLst>
          </p:cNvPr>
          <p:cNvPicPr>
            <a:picLocks noChangeAspect="1"/>
          </p:cNvPicPr>
          <p:nvPr/>
        </p:nvPicPr>
        <p:blipFill>
          <a:blip r:embed="rId8"/>
          <a:stretch>
            <a:fillRect/>
          </a:stretch>
        </p:blipFill>
        <p:spPr>
          <a:xfrm>
            <a:off x="3157663" y="1535057"/>
            <a:ext cx="721145" cy="1091789"/>
          </a:xfrm>
          <a:prstGeom prst="rect">
            <a:avLst/>
          </a:prstGeom>
        </p:spPr>
      </p:pic>
      <p:pic>
        <p:nvPicPr>
          <p:cNvPr id="13" name="Picture 12">
            <a:extLst>
              <a:ext uri="{FF2B5EF4-FFF2-40B4-BE49-F238E27FC236}">
                <a16:creationId xmlns:a16="http://schemas.microsoft.com/office/drawing/2014/main" id="{90C271E9-E3D8-4F03-BB21-599157828B3A}"/>
              </a:ext>
            </a:extLst>
          </p:cNvPr>
          <p:cNvPicPr>
            <a:picLocks noChangeAspect="1"/>
          </p:cNvPicPr>
          <p:nvPr/>
        </p:nvPicPr>
        <p:blipFill rotWithShape="1">
          <a:blip r:embed="rId9"/>
          <a:srcRect b="51573"/>
          <a:stretch/>
        </p:blipFill>
        <p:spPr>
          <a:xfrm>
            <a:off x="3250412" y="2739656"/>
            <a:ext cx="812571" cy="1363421"/>
          </a:xfrm>
          <a:prstGeom prst="rect">
            <a:avLst/>
          </a:prstGeom>
        </p:spPr>
      </p:pic>
      <p:sp>
        <p:nvSpPr>
          <p:cNvPr id="14" name="TextBox 13">
            <a:extLst>
              <a:ext uri="{FF2B5EF4-FFF2-40B4-BE49-F238E27FC236}">
                <a16:creationId xmlns:a16="http://schemas.microsoft.com/office/drawing/2014/main" id="{CDD5BBE3-DC16-4782-819F-D02EBFFF0FF9}"/>
              </a:ext>
            </a:extLst>
          </p:cNvPr>
          <p:cNvSpPr txBox="1"/>
          <p:nvPr/>
        </p:nvSpPr>
        <p:spPr>
          <a:xfrm>
            <a:off x="1752601" y="5995988"/>
            <a:ext cx="200028" cy="169277"/>
          </a:xfrm>
          <a:prstGeom prst="rect">
            <a:avLst/>
          </a:prstGeom>
          <a:solidFill>
            <a:srgbClr val="FFFFFF"/>
          </a:solidFill>
        </p:spPr>
        <p:txBody>
          <a:bodyPr wrap="square" lIns="0" tIns="0" rIns="0" bIns="0" rtlCol="0">
            <a:spAutoFit/>
          </a:bodyPr>
          <a:lstStyle/>
          <a:p>
            <a:r>
              <a:rPr lang="en-US" sz="1100" b="1" dirty="0"/>
              <a:t> 2x</a:t>
            </a:r>
          </a:p>
        </p:txBody>
      </p:sp>
      <p:sp>
        <p:nvSpPr>
          <p:cNvPr id="15" name="TextBox 14">
            <a:extLst>
              <a:ext uri="{FF2B5EF4-FFF2-40B4-BE49-F238E27FC236}">
                <a16:creationId xmlns:a16="http://schemas.microsoft.com/office/drawing/2014/main" id="{2B3BB939-EC44-4CD7-B594-DDBA20CB32A6}"/>
              </a:ext>
            </a:extLst>
          </p:cNvPr>
          <p:cNvSpPr txBox="1"/>
          <p:nvPr/>
        </p:nvSpPr>
        <p:spPr>
          <a:xfrm>
            <a:off x="701558" y="4224343"/>
            <a:ext cx="169980" cy="169277"/>
          </a:xfrm>
          <a:prstGeom prst="rect">
            <a:avLst/>
          </a:prstGeom>
          <a:solidFill>
            <a:srgbClr val="FFFFFF"/>
          </a:solidFill>
        </p:spPr>
        <p:txBody>
          <a:bodyPr wrap="square" lIns="0" tIns="0" rIns="0" bIns="0" rtlCol="0">
            <a:spAutoFit/>
          </a:bodyPr>
          <a:lstStyle/>
          <a:p>
            <a:r>
              <a:rPr lang="en-US" sz="1100" b="1" dirty="0"/>
              <a:t> 1x</a:t>
            </a:r>
          </a:p>
        </p:txBody>
      </p:sp>
      <p:sp>
        <p:nvSpPr>
          <p:cNvPr id="16" name="TextBox 15">
            <a:extLst>
              <a:ext uri="{FF2B5EF4-FFF2-40B4-BE49-F238E27FC236}">
                <a16:creationId xmlns:a16="http://schemas.microsoft.com/office/drawing/2014/main" id="{DD9F4155-B0A8-4A81-AE69-3227DCE3D875}"/>
              </a:ext>
            </a:extLst>
          </p:cNvPr>
          <p:cNvSpPr txBox="1"/>
          <p:nvPr/>
        </p:nvSpPr>
        <p:spPr>
          <a:xfrm>
            <a:off x="3346785" y="3102086"/>
            <a:ext cx="200028" cy="169277"/>
          </a:xfrm>
          <a:prstGeom prst="rect">
            <a:avLst/>
          </a:prstGeom>
          <a:solidFill>
            <a:srgbClr val="FFFFFF"/>
          </a:solidFill>
        </p:spPr>
        <p:txBody>
          <a:bodyPr wrap="square" lIns="0" tIns="0" rIns="0" bIns="0" rtlCol="0">
            <a:spAutoFit/>
          </a:bodyPr>
          <a:lstStyle/>
          <a:p>
            <a:r>
              <a:rPr lang="en-US" sz="1100" b="1" dirty="0"/>
              <a:t> 4x</a:t>
            </a:r>
          </a:p>
        </p:txBody>
      </p:sp>
      <p:sp>
        <p:nvSpPr>
          <p:cNvPr id="17" name="TextBox 16">
            <a:extLst>
              <a:ext uri="{FF2B5EF4-FFF2-40B4-BE49-F238E27FC236}">
                <a16:creationId xmlns:a16="http://schemas.microsoft.com/office/drawing/2014/main" id="{6EB9BC83-96B9-4DE4-9AA0-EDFCB5B05C9C}"/>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619F2191-B732-473E-B720-25E0360D4005}"/>
              </a:ext>
            </a:extLst>
          </p:cNvPr>
          <p:cNvSpPr txBox="1"/>
          <p:nvPr/>
        </p:nvSpPr>
        <p:spPr>
          <a:xfrm>
            <a:off x="4352131" y="1449530"/>
            <a:ext cx="2640036" cy="923330"/>
          </a:xfrm>
          <a:prstGeom prst="rect">
            <a:avLst/>
          </a:prstGeom>
          <a:noFill/>
        </p:spPr>
        <p:txBody>
          <a:bodyPr wrap="square" rtlCol="0">
            <a:spAutoFit/>
          </a:bodyPr>
          <a:lstStyle/>
          <a:p>
            <a:r>
              <a:rPr lang="en-US" dirty="0">
                <a:solidFill>
                  <a:schemeClr val="accent1"/>
                </a:solidFill>
              </a:rPr>
              <a:t>Put these parts in a zipper bag so it is easy to store and prepare for the game</a:t>
            </a:r>
          </a:p>
        </p:txBody>
      </p:sp>
      <p:pic>
        <p:nvPicPr>
          <p:cNvPr id="4" name="Picture 3">
            <a:extLst>
              <a:ext uri="{FF2B5EF4-FFF2-40B4-BE49-F238E27FC236}">
                <a16:creationId xmlns:a16="http://schemas.microsoft.com/office/drawing/2014/main" id="{79CDBB03-D98C-457E-AC21-B1AAB9611C8E}"/>
              </a:ext>
            </a:extLst>
          </p:cNvPr>
          <p:cNvPicPr>
            <a:picLocks noChangeAspect="1"/>
          </p:cNvPicPr>
          <p:nvPr/>
        </p:nvPicPr>
        <p:blipFill rotWithShape="1">
          <a:blip r:embed="rId10"/>
          <a:srcRect t="72601"/>
          <a:stretch/>
        </p:blipFill>
        <p:spPr>
          <a:xfrm>
            <a:off x="3252145" y="4192050"/>
            <a:ext cx="810838" cy="771735"/>
          </a:xfrm>
          <a:prstGeom prst="rect">
            <a:avLst/>
          </a:prstGeom>
        </p:spPr>
      </p:pic>
    </p:spTree>
    <p:extLst>
      <p:ext uri="{BB962C8B-B14F-4D97-AF65-F5344CB8AC3E}">
        <p14:creationId xmlns:p14="http://schemas.microsoft.com/office/powerpoint/2010/main" val="3230713841"/>
      </p:ext>
    </p:extLst>
  </p:cSld>
  <p:clrMapOvr>
    <a:masterClrMapping/>
  </p:clrMapOvr>
  <p:transition spd="slow" advClick="0" advTm="3000">
    <p:fade/>
  </p:transition>
</p:sld>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CM Game ppt template</Template>
  <TotalTime>7836</TotalTime>
  <Words>246</Words>
  <Application>Microsoft Office PowerPoint</Application>
  <PresentationFormat>Widescreen</PresentationFormat>
  <Paragraphs>18</Paragraphs>
  <Slides>3</Slides>
  <Notes>1</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1_Office Theme</vt:lpstr>
      <vt:lpstr>Configuration Management Game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3</cp:revision>
  <dcterms:created xsi:type="dcterms:W3CDTF">2019-04-30T15:14:04Z</dcterms:created>
  <dcterms:modified xsi:type="dcterms:W3CDTF">2025-03-19T08:34:19Z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iteId">
    <vt:lpwstr>af73baa8-f594-4eb2-a39d-93e96cad61fc</vt:lpwstr>
  </property>
  <property fmtid="{D5CDD505-2E9C-101B-9397-08002B2CF9AE}" pid="4" name="MSIP_Label_f6a2fad9-126f-43f1-a0a4-9c907561022c_Owner">
    <vt:lpwstr>martijn.dullaart@asml.com</vt:lpwstr>
  </property>
  <property fmtid="{D5CDD505-2E9C-101B-9397-08002B2CF9AE}" pid="5" name="MSIP_Label_f6a2fad9-126f-43f1-a0a4-9c907561022c_SetDate">
    <vt:lpwstr>2020-08-25T11:43:13.5693922Z</vt:lpwstr>
  </property>
  <property fmtid="{D5CDD505-2E9C-101B-9397-08002B2CF9AE}" pid="6" name="MSIP_Label_f6a2fad9-126f-43f1-a0a4-9c907561022c_Name">
    <vt:lpwstr>Non-Business</vt:lpwstr>
  </property>
  <property fmtid="{D5CDD505-2E9C-101B-9397-08002B2CF9AE}" pid="7" name="MSIP_Label_f6a2fad9-126f-43f1-a0a4-9c907561022c_Application">
    <vt:lpwstr>Microsoft Azure Information Protection</vt:lpwstr>
  </property>
  <property fmtid="{D5CDD505-2E9C-101B-9397-08002B2CF9AE}" pid="8" name="MSIP_Label_f6a2fad9-126f-43f1-a0a4-9c907561022c_ActionId">
    <vt:lpwstr>edcc8330-d8de-4391-b95a-5955e1b22ac1</vt:lpwstr>
  </property>
  <property fmtid="{D5CDD505-2E9C-101B-9397-08002B2CF9AE}" pid="9" name="MSIP_Label_f6a2fad9-126f-43f1-a0a4-9c907561022c_Extended_MSFT_Method">
    <vt:lpwstr>Manual</vt:lpwstr>
  </property>
  <property fmtid="{D5CDD505-2E9C-101B-9397-08002B2CF9AE}" pid="10" name="Sensitivity">
    <vt:lpwstr>Non-Business</vt:lpwstr>
  </property>
</Properties>
</file>